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0"/>
  </p:notesMasterIdLst>
  <p:sldIdLst>
    <p:sldId id="256" r:id="rId2"/>
    <p:sldId id="257" r:id="rId3"/>
    <p:sldId id="258" r:id="rId4"/>
    <p:sldId id="259" r:id="rId5"/>
    <p:sldId id="260" r:id="rId6"/>
    <p:sldId id="261" r:id="rId7"/>
    <p:sldId id="262" r:id="rId8"/>
    <p:sldId id="263" r:id="rId9"/>
  </p:sldIdLst>
  <p:sldSz cx="14630400" cy="8229600"/>
  <p:notesSz cx="8229600" cy="14630400"/>
  <p:embeddedFontLst>
    <p:embeddedFont>
      <p:font typeface="Mukta Light" panose="020B0604020202020204" charset="0"/>
      <p:regular r:id="rId11"/>
    </p:embeddedFont>
    <p:embeddedFont>
      <p:font typeface="Prompt Medium" panose="00000600000000000000" pitchFamily="2" charset="-34"/>
      <p:regular r:id="rId1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9" d="100"/>
          <a:sy n="69" d="100"/>
        </p:scale>
        <p:origin x="677"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2.fntdata"/><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569311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50437" y="1444466"/>
            <a:ext cx="7415927" cy="3785235"/>
          </a:xfrm>
          <a:prstGeom prst="rect">
            <a:avLst/>
          </a:prstGeom>
          <a:noFill/>
          <a:ln/>
        </p:spPr>
        <p:txBody>
          <a:bodyPr wrap="square" lIns="0" tIns="0" rIns="0" bIns="0" rtlCol="0" anchor="t"/>
          <a:lstStyle/>
          <a:p>
            <a:pPr marL="0" indent="0">
              <a:lnSpc>
                <a:spcPts val="7450"/>
              </a:lnSpc>
              <a:buNone/>
            </a:pPr>
            <a:r>
              <a:rPr lang="en-US" sz="5950" dirty="0">
                <a:solidFill>
                  <a:srgbClr val="C6BFEE"/>
                </a:solidFill>
                <a:latin typeface="Prompt Medium" pitchFamily="34" charset="0"/>
                <a:ea typeface="Prompt Medium" pitchFamily="34" charset="-122"/>
                <a:cs typeface="Prompt Medium" pitchFamily="34" charset="-120"/>
              </a:rPr>
              <a:t>Blockchain-based e-Voting: Secure and Transparent Elections</a:t>
            </a:r>
            <a:endParaRPr lang="en-US" sz="5950" dirty="0"/>
          </a:p>
        </p:txBody>
      </p:sp>
      <p:sp>
        <p:nvSpPr>
          <p:cNvPr id="4" name="Text 1"/>
          <p:cNvSpPr/>
          <p:nvPr/>
        </p:nvSpPr>
        <p:spPr>
          <a:xfrm>
            <a:off x="6350437" y="5599986"/>
            <a:ext cx="7415927" cy="1185148"/>
          </a:xfrm>
          <a:prstGeom prst="rect">
            <a:avLst/>
          </a:prstGeom>
          <a:noFill/>
          <a:ln/>
        </p:spPr>
        <p:txBody>
          <a:bodyPr wrap="square" lIns="0" tIns="0" rIns="0" bIns="0" rtlCol="0" anchor="t"/>
          <a:lstStyle/>
          <a:p>
            <a:pPr marL="0" indent="0">
              <a:lnSpc>
                <a:spcPts val="3100"/>
              </a:lnSpc>
              <a:buNone/>
            </a:pPr>
            <a:r>
              <a:rPr lang="en-US" sz="1900" dirty="0">
                <a:solidFill>
                  <a:srgbClr val="DAD8E9"/>
                </a:solidFill>
                <a:latin typeface="Mukta Light" pitchFamily="34" charset="0"/>
                <a:ea typeface="Mukta Light" pitchFamily="34" charset="-122"/>
                <a:cs typeface="Mukta Light" pitchFamily="34" charset="-120"/>
              </a:rPr>
              <a:t>Blockchain technology has the potential to revolutionize the way we conduct elections, offering a secure and transparent voting system that can enhance the integrity of the democratic process.</a:t>
            </a:r>
            <a:endParaRPr lang="en-US" sz="19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64037" y="797600"/>
            <a:ext cx="7415927" cy="1371600"/>
          </a:xfrm>
          <a:prstGeom prst="rect">
            <a:avLst/>
          </a:prstGeom>
          <a:noFill/>
          <a:ln/>
        </p:spPr>
        <p:txBody>
          <a:bodyPr wrap="square" lIns="0" tIns="0" rIns="0" bIns="0" rtlCol="0" anchor="t"/>
          <a:lstStyle/>
          <a:p>
            <a:pPr marL="0" indent="0">
              <a:lnSpc>
                <a:spcPts val="5400"/>
              </a:lnSpc>
              <a:buNone/>
            </a:pPr>
            <a:r>
              <a:rPr lang="en-US" sz="4300" dirty="0">
                <a:solidFill>
                  <a:srgbClr val="C6BFEE"/>
                </a:solidFill>
                <a:latin typeface="Prompt Medium" pitchFamily="34" charset="0"/>
                <a:ea typeface="Prompt Medium" pitchFamily="34" charset="-122"/>
                <a:cs typeface="Prompt Medium" pitchFamily="34" charset="-120"/>
              </a:rPr>
              <a:t>Introducing the Blockchain Technology</a:t>
            </a:r>
            <a:endParaRPr lang="en-US" sz="4300" dirty="0"/>
          </a:p>
        </p:txBody>
      </p:sp>
      <p:sp>
        <p:nvSpPr>
          <p:cNvPr id="4" name="Shape 1"/>
          <p:cNvSpPr/>
          <p:nvPr/>
        </p:nvSpPr>
        <p:spPr>
          <a:xfrm>
            <a:off x="864037" y="2817138"/>
            <a:ext cx="555427" cy="555427"/>
          </a:xfrm>
          <a:prstGeom prst="roundRect">
            <a:avLst>
              <a:gd name="adj" fmla="val 18669"/>
            </a:avLst>
          </a:prstGeom>
          <a:solidFill>
            <a:srgbClr val="542C49"/>
          </a:solidFill>
          <a:ln w="15240">
            <a:solidFill>
              <a:srgbClr val="6D4562"/>
            </a:solidFill>
            <a:prstDash val="solid"/>
          </a:ln>
        </p:spPr>
      </p:sp>
      <p:sp>
        <p:nvSpPr>
          <p:cNvPr id="5" name="Text 2"/>
          <p:cNvSpPr/>
          <p:nvPr/>
        </p:nvSpPr>
        <p:spPr>
          <a:xfrm>
            <a:off x="1080135" y="2930247"/>
            <a:ext cx="123111" cy="329208"/>
          </a:xfrm>
          <a:prstGeom prst="rect">
            <a:avLst/>
          </a:prstGeom>
          <a:noFill/>
          <a:ln/>
        </p:spPr>
        <p:txBody>
          <a:bodyPr wrap="none" lIns="0" tIns="0" rIns="0" bIns="0" rtlCol="0" anchor="t"/>
          <a:lstStyle/>
          <a:p>
            <a:pPr marL="0" indent="0" algn="ctr">
              <a:lnSpc>
                <a:spcPts val="2550"/>
              </a:lnSpc>
              <a:buNone/>
            </a:pPr>
            <a:r>
              <a:rPr lang="en-US" sz="2550" dirty="0">
                <a:solidFill>
                  <a:srgbClr val="DAD8E9"/>
                </a:solidFill>
                <a:latin typeface="Prompt Medium" pitchFamily="34" charset="0"/>
                <a:ea typeface="Prompt Medium" pitchFamily="34" charset="-122"/>
                <a:cs typeface="Prompt Medium" pitchFamily="34" charset="-120"/>
              </a:rPr>
              <a:t>1</a:t>
            </a:r>
            <a:endParaRPr lang="en-US" sz="2550" dirty="0"/>
          </a:p>
        </p:txBody>
      </p:sp>
      <p:sp>
        <p:nvSpPr>
          <p:cNvPr id="6" name="Text 3"/>
          <p:cNvSpPr/>
          <p:nvPr/>
        </p:nvSpPr>
        <p:spPr>
          <a:xfrm>
            <a:off x="1666280" y="2817138"/>
            <a:ext cx="2782372" cy="685800"/>
          </a:xfrm>
          <a:prstGeom prst="rect">
            <a:avLst/>
          </a:prstGeom>
          <a:noFill/>
          <a:ln/>
        </p:spPr>
        <p:txBody>
          <a:bodyPr wrap="square" lIns="0" tIns="0" rIns="0" bIns="0" rtlCol="0" anchor="t"/>
          <a:lstStyle/>
          <a:p>
            <a:pPr marL="0" indent="0">
              <a:lnSpc>
                <a:spcPts val="2700"/>
              </a:lnSpc>
              <a:buNone/>
            </a:pPr>
            <a:r>
              <a:rPr lang="en-US" sz="2150" dirty="0">
                <a:solidFill>
                  <a:srgbClr val="DAD8E9"/>
                </a:solidFill>
                <a:latin typeface="Prompt Medium" pitchFamily="34" charset="0"/>
                <a:ea typeface="Prompt Medium" pitchFamily="34" charset="-122"/>
                <a:cs typeface="Prompt Medium" pitchFamily="34" charset="-120"/>
              </a:rPr>
              <a:t>Decentralized Network</a:t>
            </a:r>
            <a:endParaRPr lang="en-US" sz="2150" dirty="0"/>
          </a:p>
        </p:txBody>
      </p:sp>
      <p:sp>
        <p:nvSpPr>
          <p:cNvPr id="7" name="Text 4"/>
          <p:cNvSpPr/>
          <p:nvPr/>
        </p:nvSpPr>
        <p:spPr>
          <a:xfrm>
            <a:off x="1666280" y="3651052"/>
            <a:ext cx="2782372" cy="1975247"/>
          </a:xfrm>
          <a:prstGeom prst="rect">
            <a:avLst/>
          </a:prstGeom>
          <a:noFill/>
          <a:ln/>
        </p:spPr>
        <p:txBody>
          <a:bodyPr wrap="square" lIns="0" tIns="0" rIns="0" bIns="0" rtlCol="0" anchor="t"/>
          <a:lstStyle/>
          <a:p>
            <a:pPr marL="0" indent="0">
              <a:lnSpc>
                <a:spcPts val="3100"/>
              </a:lnSpc>
              <a:buNone/>
            </a:pPr>
            <a:r>
              <a:rPr lang="en-US" sz="1900" dirty="0">
                <a:solidFill>
                  <a:srgbClr val="DAD8E9"/>
                </a:solidFill>
                <a:latin typeface="Mukta Light" pitchFamily="34" charset="0"/>
                <a:ea typeface="Mukta Light" pitchFamily="34" charset="-122"/>
                <a:cs typeface="Mukta Light" pitchFamily="34" charset="-120"/>
              </a:rPr>
              <a:t>Blockchain is a decentralized, distributed digital ledger that records transactions across many computers in a network.</a:t>
            </a:r>
            <a:endParaRPr lang="en-US" sz="1900" dirty="0"/>
          </a:p>
        </p:txBody>
      </p:sp>
      <p:sp>
        <p:nvSpPr>
          <p:cNvPr id="8" name="Shape 5"/>
          <p:cNvSpPr/>
          <p:nvPr/>
        </p:nvSpPr>
        <p:spPr>
          <a:xfrm>
            <a:off x="4695468" y="2817138"/>
            <a:ext cx="555427" cy="555427"/>
          </a:xfrm>
          <a:prstGeom prst="roundRect">
            <a:avLst>
              <a:gd name="adj" fmla="val 18669"/>
            </a:avLst>
          </a:prstGeom>
          <a:solidFill>
            <a:srgbClr val="542C49"/>
          </a:solidFill>
          <a:ln w="15240">
            <a:solidFill>
              <a:srgbClr val="6D4562"/>
            </a:solidFill>
            <a:prstDash val="solid"/>
          </a:ln>
        </p:spPr>
      </p:sp>
      <p:sp>
        <p:nvSpPr>
          <p:cNvPr id="9" name="Text 6"/>
          <p:cNvSpPr/>
          <p:nvPr/>
        </p:nvSpPr>
        <p:spPr>
          <a:xfrm>
            <a:off x="4876919" y="2930247"/>
            <a:ext cx="192524" cy="329208"/>
          </a:xfrm>
          <a:prstGeom prst="rect">
            <a:avLst/>
          </a:prstGeom>
          <a:noFill/>
          <a:ln/>
        </p:spPr>
        <p:txBody>
          <a:bodyPr wrap="none" lIns="0" tIns="0" rIns="0" bIns="0" rtlCol="0" anchor="t"/>
          <a:lstStyle/>
          <a:p>
            <a:pPr marL="0" indent="0" algn="ctr">
              <a:lnSpc>
                <a:spcPts val="2550"/>
              </a:lnSpc>
              <a:buNone/>
            </a:pPr>
            <a:r>
              <a:rPr lang="en-US" sz="2550" dirty="0">
                <a:solidFill>
                  <a:srgbClr val="DAD8E9"/>
                </a:solidFill>
                <a:latin typeface="Prompt Medium" pitchFamily="34" charset="0"/>
                <a:ea typeface="Prompt Medium" pitchFamily="34" charset="-122"/>
                <a:cs typeface="Prompt Medium" pitchFamily="34" charset="-120"/>
              </a:rPr>
              <a:t>2</a:t>
            </a:r>
            <a:endParaRPr lang="en-US" sz="2550" dirty="0"/>
          </a:p>
        </p:txBody>
      </p:sp>
      <p:sp>
        <p:nvSpPr>
          <p:cNvPr id="10" name="Text 7"/>
          <p:cNvSpPr/>
          <p:nvPr/>
        </p:nvSpPr>
        <p:spPr>
          <a:xfrm>
            <a:off x="5497711" y="2817138"/>
            <a:ext cx="2782372" cy="685800"/>
          </a:xfrm>
          <a:prstGeom prst="rect">
            <a:avLst/>
          </a:prstGeom>
          <a:noFill/>
          <a:ln/>
        </p:spPr>
        <p:txBody>
          <a:bodyPr wrap="square" lIns="0" tIns="0" rIns="0" bIns="0" rtlCol="0" anchor="t"/>
          <a:lstStyle/>
          <a:p>
            <a:pPr marL="0" indent="0">
              <a:lnSpc>
                <a:spcPts val="2700"/>
              </a:lnSpc>
              <a:buNone/>
            </a:pPr>
            <a:r>
              <a:rPr lang="en-US" sz="2150" dirty="0">
                <a:solidFill>
                  <a:srgbClr val="DAD8E9"/>
                </a:solidFill>
                <a:latin typeface="Prompt Medium" pitchFamily="34" charset="0"/>
                <a:ea typeface="Prompt Medium" pitchFamily="34" charset="-122"/>
                <a:cs typeface="Prompt Medium" pitchFamily="34" charset="-120"/>
              </a:rPr>
              <a:t>Cryptographic Security</a:t>
            </a:r>
            <a:endParaRPr lang="en-US" sz="2150" dirty="0"/>
          </a:p>
        </p:txBody>
      </p:sp>
      <p:sp>
        <p:nvSpPr>
          <p:cNvPr id="11" name="Text 8"/>
          <p:cNvSpPr/>
          <p:nvPr/>
        </p:nvSpPr>
        <p:spPr>
          <a:xfrm>
            <a:off x="5497711" y="3651052"/>
            <a:ext cx="2782372" cy="1975247"/>
          </a:xfrm>
          <a:prstGeom prst="rect">
            <a:avLst/>
          </a:prstGeom>
          <a:noFill/>
          <a:ln/>
        </p:spPr>
        <p:txBody>
          <a:bodyPr wrap="square" lIns="0" tIns="0" rIns="0" bIns="0" rtlCol="0" anchor="t"/>
          <a:lstStyle/>
          <a:p>
            <a:pPr marL="0" indent="0">
              <a:lnSpc>
                <a:spcPts val="3100"/>
              </a:lnSpc>
              <a:buNone/>
            </a:pPr>
            <a:r>
              <a:rPr lang="en-US" sz="1900" dirty="0">
                <a:solidFill>
                  <a:srgbClr val="DAD8E9"/>
                </a:solidFill>
                <a:latin typeface="Mukta Light" pitchFamily="34" charset="0"/>
                <a:ea typeface="Mukta Light" pitchFamily="34" charset="-122"/>
                <a:cs typeface="Mukta Light" pitchFamily="34" charset="-120"/>
              </a:rPr>
              <a:t>Transactions are secured through cryptography, making the blockchain immutable and resistant to modifications.</a:t>
            </a:r>
            <a:endParaRPr lang="en-US" sz="1900" dirty="0"/>
          </a:p>
        </p:txBody>
      </p:sp>
      <p:sp>
        <p:nvSpPr>
          <p:cNvPr id="12" name="Shape 9"/>
          <p:cNvSpPr/>
          <p:nvPr/>
        </p:nvSpPr>
        <p:spPr>
          <a:xfrm>
            <a:off x="864037" y="6150769"/>
            <a:ext cx="555427" cy="555427"/>
          </a:xfrm>
          <a:prstGeom prst="roundRect">
            <a:avLst>
              <a:gd name="adj" fmla="val 18669"/>
            </a:avLst>
          </a:prstGeom>
          <a:solidFill>
            <a:srgbClr val="542C49"/>
          </a:solidFill>
          <a:ln w="15240">
            <a:solidFill>
              <a:srgbClr val="6D4562"/>
            </a:solidFill>
            <a:prstDash val="solid"/>
          </a:ln>
        </p:spPr>
      </p:sp>
      <p:sp>
        <p:nvSpPr>
          <p:cNvPr id="13" name="Text 10"/>
          <p:cNvSpPr/>
          <p:nvPr/>
        </p:nvSpPr>
        <p:spPr>
          <a:xfrm>
            <a:off x="1046202" y="6263878"/>
            <a:ext cx="190976" cy="329208"/>
          </a:xfrm>
          <a:prstGeom prst="rect">
            <a:avLst/>
          </a:prstGeom>
          <a:noFill/>
          <a:ln/>
        </p:spPr>
        <p:txBody>
          <a:bodyPr wrap="none" lIns="0" tIns="0" rIns="0" bIns="0" rtlCol="0" anchor="t"/>
          <a:lstStyle/>
          <a:p>
            <a:pPr marL="0" indent="0" algn="ctr">
              <a:lnSpc>
                <a:spcPts val="2550"/>
              </a:lnSpc>
              <a:buNone/>
            </a:pPr>
            <a:r>
              <a:rPr lang="en-US" sz="2550" dirty="0">
                <a:solidFill>
                  <a:srgbClr val="DAD8E9"/>
                </a:solidFill>
                <a:latin typeface="Prompt Medium" pitchFamily="34" charset="0"/>
                <a:ea typeface="Prompt Medium" pitchFamily="34" charset="-122"/>
                <a:cs typeface="Prompt Medium" pitchFamily="34" charset="-120"/>
              </a:rPr>
              <a:t>3</a:t>
            </a:r>
            <a:endParaRPr lang="en-US" sz="2550" dirty="0"/>
          </a:p>
        </p:txBody>
      </p:sp>
      <p:sp>
        <p:nvSpPr>
          <p:cNvPr id="14" name="Text 11"/>
          <p:cNvSpPr/>
          <p:nvPr/>
        </p:nvSpPr>
        <p:spPr>
          <a:xfrm>
            <a:off x="1666280" y="6150769"/>
            <a:ext cx="3145988" cy="342900"/>
          </a:xfrm>
          <a:prstGeom prst="rect">
            <a:avLst/>
          </a:prstGeom>
          <a:noFill/>
          <a:ln/>
        </p:spPr>
        <p:txBody>
          <a:bodyPr wrap="none" lIns="0" tIns="0" rIns="0" bIns="0" rtlCol="0" anchor="t"/>
          <a:lstStyle/>
          <a:p>
            <a:pPr marL="0" indent="0">
              <a:lnSpc>
                <a:spcPts val="2700"/>
              </a:lnSpc>
              <a:buNone/>
            </a:pPr>
            <a:r>
              <a:rPr lang="en-US" sz="2150" dirty="0">
                <a:solidFill>
                  <a:srgbClr val="DAD8E9"/>
                </a:solidFill>
                <a:latin typeface="Prompt Medium" pitchFamily="34" charset="0"/>
                <a:ea typeface="Prompt Medium" pitchFamily="34" charset="-122"/>
                <a:cs typeface="Prompt Medium" pitchFamily="34" charset="-120"/>
              </a:rPr>
              <a:t>Transparency and Trust</a:t>
            </a:r>
            <a:endParaRPr lang="en-US" sz="2150" dirty="0"/>
          </a:p>
        </p:txBody>
      </p:sp>
      <p:sp>
        <p:nvSpPr>
          <p:cNvPr id="15" name="Text 12"/>
          <p:cNvSpPr/>
          <p:nvPr/>
        </p:nvSpPr>
        <p:spPr>
          <a:xfrm>
            <a:off x="1666280" y="6641783"/>
            <a:ext cx="6613684" cy="790099"/>
          </a:xfrm>
          <a:prstGeom prst="rect">
            <a:avLst/>
          </a:prstGeom>
          <a:noFill/>
          <a:ln/>
        </p:spPr>
        <p:txBody>
          <a:bodyPr wrap="square" lIns="0" tIns="0" rIns="0" bIns="0" rtlCol="0" anchor="t"/>
          <a:lstStyle/>
          <a:p>
            <a:pPr marL="0" indent="0">
              <a:lnSpc>
                <a:spcPts val="3100"/>
              </a:lnSpc>
              <a:buNone/>
            </a:pPr>
            <a:r>
              <a:rPr lang="en-US" sz="1900" dirty="0">
                <a:solidFill>
                  <a:srgbClr val="DAD8E9"/>
                </a:solidFill>
                <a:latin typeface="Mukta Light" pitchFamily="34" charset="0"/>
                <a:ea typeface="Mukta Light" pitchFamily="34" charset="-122"/>
                <a:cs typeface="Mukta Light" pitchFamily="34" charset="-120"/>
              </a:rPr>
              <a:t>The distributed nature of the blockchain ensures transparency and builds trust in the system.</a:t>
            </a:r>
            <a:endParaRPr lang="en-US" sz="19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864037" y="2267307"/>
            <a:ext cx="11224736" cy="685800"/>
          </a:xfrm>
          <a:prstGeom prst="rect">
            <a:avLst/>
          </a:prstGeom>
          <a:noFill/>
          <a:ln/>
        </p:spPr>
        <p:txBody>
          <a:bodyPr wrap="none" lIns="0" tIns="0" rIns="0" bIns="0" rtlCol="0" anchor="t"/>
          <a:lstStyle/>
          <a:p>
            <a:pPr marL="0" indent="0">
              <a:lnSpc>
                <a:spcPts val="5400"/>
              </a:lnSpc>
              <a:buNone/>
            </a:pPr>
            <a:r>
              <a:rPr lang="en-US" sz="4300" dirty="0">
                <a:solidFill>
                  <a:srgbClr val="C6BFEE"/>
                </a:solidFill>
                <a:latin typeface="Prompt Medium" pitchFamily="34" charset="0"/>
                <a:ea typeface="Prompt Medium" pitchFamily="34" charset="-122"/>
                <a:cs typeface="Prompt Medium" pitchFamily="34" charset="-120"/>
              </a:rPr>
              <a:t>Benefits of Blockchain for Voting Systems</a:t>
            </a:r>
            <a:endParaRPr lang="en-US" sz="4300" dirty="0"/>
          </a:p>
        </p:txBody>
      </p:sp>
      <p:sp>
        <p:nvSpPr>
          <p:cNvPr id="3" name="Text 1"/>
          <p:cNvSpPr/>
          <p:nvPr/>
        </p:nvSpPr>
        <p:spPr>
          <a:xfrm>
            <a:off x="864037" y="3570208"/>
            <a:ext cx="2743200" cy="342900"/>
          </a:xfrm>
          <a:prstGeom prst="rect">
            <a:avLst/>
          </a:prstGeom>
          <a:noFill/>
          <a:ln/>
        </p:spPr>
        <p:txBody>
          <a:bodyPr wrap="none" lIns="0" tIns="0" rIns="0" bIns="0" rtlCol="0" anchor="t"/>
          <a:lstStyle/>
          <a:p>
            <a:pPr marL="0" indent="0">
              <a:lnSpc>
                <a:spcPts val="2700"/>
              </a:lnSpc>
              <a:buNone/>
            </a:pPr>
            <a:r>
              <a:rPr lang="en-US" sz="2150" dirty="0">
                <a:solidFill>
                  <a:srgbClr val="C6BFEE"/>
                </a:solidFill>
                <a:latin typeface="Prompt Medium" pitchFamily="34" charset="0"/>
                <a:ea typeface="Prompt Medium" pitchFamily="34" charset="-122"/>
                <a:cs typeface="Prompt Medium" pitchFamily="34" charset="-120"/>
              </a:rPr>
              <a:t>Secure Voting</a:t>
            </a:r>
            <a:endParaRPr lang="en-US" sz="2150" dirty="0"/>
          </a:p>
        </p:txBody>
      </p:sp>
      <p:sp>
        <p:nvSpPr>
          <p:cNvPr id="4" name="Text 2"/>
          <p:cNvSpPr/>
          <p:nvPr/>
        </p:nvSpPr>
        <p:spPr>
          <a:xfrm>
            <a:off x="864037" y="4159925"/>
            <a:ext cx="3898821" cy="1580198"/>
          </a:xfrm>
          <a:prstGeom prst="rect">
            <a:avLst/>
          </a:prstGeom>
          <a:noFill/>
          <a:ln/>
        </p:spPr>
        <p:txBody>
          <a:bodyPr wrap="square" lIns="0" tIns="0" rIns="0" bIns="0" rtlCol="0" anchor="t"/>
          <a:lstStyle/>
          <a:p>
            <a:pPr marL="0" indent="0">
              <a:lnSpc>
                <a:spcPts val="3100"/>
              </a:lnSpc>
              <a:buNone/>
            </a:pPr>
            <a:r>
              <a:rPr lang="en-US" sz="1900" dirty="0">
                <a:solidFill>
                  <a:srgbClr val="DAD8E9"/>
                </a:solidFill>
                <a:latin typeface="Mukta Light" pitchFamily="34" charset="0"/>
                <a:ea typeface="Mukta Light" pitchFamily="34" charset="-122"/>
                <a:cs typeface="Mukta Light" pitchFamily="34" charset="-120"/>
              </a:rPr>
              <a:t>Blockchain-based voting systems provide a secure and tamper-resistant platform for casting and verifying votes.</a:t>
            </a:r>
            <a:endParaRPr lang="en-US" sz="1900" dirty="0"/>
          </a:p>
        </p:txBody>
      </p:sp>
      <p:sp>
        <p:nvSpPr>
          <p:cNvPr id="5" name="Text 3"/>
          <p:cNvSpPr/>
          <p:nvPr/>
        </p:nvSpPr>
        <p:spPr>
          <a:xfrm>
            <a:off x="5372695" y="3570208"/>
            <a:ext cx="2743200" cy="342900"/>
          </a:xfrm>
          <a:prstGeom prst="rect">
            <a:avLst/>
          </a:prstGeom>
          <a:noFill/>
          <a:ln/>
        </p:spPr>
        <p:txBody>
          <a:bodyPr wrap="none" lIns="0" tIns="0" rIns="0" bIns="0" rtlCol="0" anchor="t"/>
          <a:lstStyle/>
          <a:p>
            <a:pPr marL="0" indent="0">
              <a:lnSpc>
                <a:spcPts val="2700"/>
              </a:lnSpc>
              <a:buNone/>
            </a:pPr>
            <a:r>
              <a:rPr lang="en-US" sz="2150" dirty="0">
                <a:solidFill>
                  <a:srgbClr val="C6BFEE"/>
                </a:solidFill>
                <a:latin typeface="Prompt Medium" pitchFamily="34" charset="0"/>
                <a:ea typeface="Prompt Medium" pitchFamily="34" charset="-122"/>
                <a:cs typeface="Prompt Medium" pitchFamily="34" charset="-120"/>
              </a:rPr>
              <a:t>Transparency</a:t>
            </a:r>
            <a:endParaRPr lang="en-US" sz="2150" dirty="0"/>
          </a:p>
        </p:txBody>
      </p:sp>
      <p:sp>
        <p:nvSpPr>
          <p:cNvPr id="6" name="Text 4"/>
          <p:cNvSpPr/>
          <p:nvPr/>
        </p:nvSpPr>
        <p:spPr>
          <a:xfrm>
            <a:off x="5372695" y="4159925"/>
            <a:ext cx="3898821" cy="1580198"/>
          </a:xfrm>
          <a:prstGeom prst="rect">
            <a:avLst/>
          </a:prstGeom>
          <a:noFill/>
          <a:ln/>
        </p:spPr>
        <p:txBody>
          <a:bodyPr wrap="square" lIns="0" tIns="0" rIns="0" bIns="0" rtlCol="0" anchor="t"/>
          <a:lstStyle/>
          <a:p>
            <a:pPr marL="0" indent="0">
              <a:lnSpc>
                <a:spcPts val="3100"/>
              </a:lnSpc>
              <a:buNone/>
            </a:pPr>
            <a:r>
              <a:rPr lang="en-US" sz="1900" dirty="0">
                <a:solidFill>
                  <a:srgbClr val="DAD8E9"/>
                </a:solidFill>
                <a:latin typeface="Mukta Light" pitchFamily="34" charset="0"/>
                <a:ea typeface="Mukta Light" pitchFamily="34" charset="-122"/>
                <a:cs typeface="Mukta Light" pitchFamily="34" charset="-120"/>
              </a:rPr>
              <a:t>The transparent nature of the blockchain allows voters to monitor the entire voting process and verify the integrity of the results.</a:t>
            </a:r>
            <a:endParaRPr lang="en-US" sz="1900" dirty="0"/>
          </a:p>
        </p:txBody>
      </p:sp>
      <p:sp>
        <p:nvSpPr>
          <p:cNvPr id="7" name="Text 5"/>
          <p:cNvSpPr/>
          <p:nvPr/>
        </p:nvSpPr>
        <p:spPr>
          <a:xfrm>
            <a:off x="9881354" y="3570208"/>
            <a:ext cx="2743200" cy="342900"/>
          </a:xfrm>
          <a:prstGeom prst="rect">
            <a:avLst/>
          </a:prstGeom>
          <a:noFill/>
          <a:ln/>
        </p:spPr>
        <p:txBody>
          <a:bodyPr wrap="none" lIns="0" tIns="0" rIns="0" bIns="0" rtlCol="0" anchor="t"/>
          <a:lstStyle/>
          <a:p>
            <a:pPr marL="0" indent="0">
              <a:lnSpc>
                <a:spcPts val="2700"/>
              </a:lnSpc>
              <a:buNone/>
            </a:pPr>
            <a:r>
              <a:rPr lang="en-US" sz="2150" dirty="0">
                <a:solidFill>
                  <a:srgbClr val="C6BFEE"/>
                </a:solidFill>
                <a:latin typeface="Prompt Medium" pitchFamily="34" charset="0"/>
                <a:ea typeface="Prompt Medium" pitchFamily="34" charset="-122"/>
                <a:cs typeface="Prompt Medium" pitchFamily="34" charset="-120"/>
              </a:rPr>
              <a:t>Cost Savings</a:t>
            </a:r>
            <a:endParaRPr lang="en-US" sz="2150" dirty="0"/>
          </a:p>
        </p:txBody>
      </p:sp>
      <p:sp>
        <p:nvSpPr>
          <p:cNvPr id="8" name="Text 6"/>
          <p:cNvSpPr/>
          <p:nvPr/>
        </p:nvSpPr>
        <p:spPr>
          <a:xfrm>
            <a:off x="9881354" y="4159925"/>
            <a:ext cx="3898821" cy="1580198"/>
          </a:xfrm>
          <a:prstGeom prst="rect">
            <a:avLst/>
          </a:prstGeom>
          <a:noFill/>
          <a:ln/>
        </p:spPr>
        <p:txBody>
          <a:bodyPr wrap="square" lIns="0" tIns="0" rIns="0" bIns="0" rtlCol="0" anchor="t"/>
          <a:lstStyle/>
          <a:p>
            <a:pPr marL="0" indent="0">
              <a:lnSpc>
                <a:spcPts val="3100"/>
              </a:lnSpc>
              <a:buNone/>
            </a:pPr>
            <a:r>
              <a:rPr lang="en-US" sz="1900" dirty="0">
                <a:solidFill>
                  <a:srgbClr val="DAD8E9"/>
                </a:solidFill>
                <a:latin typeface="Mukta Light" pitchFamily="34" charset="0"/>
                <a:ea typeface="Mukta Light" pitchFamily="34" charset="-122"/>
                <a:cs typeface="Mukta Light" pitchFamily="34" charset="-120"/>
              </a:rPr>
              <a:t>Blockchain voting can reduce the operational costs associated with traditional voting systems, making elections more efficient.</a:t>
            </a:r>
            <a:endParaRPr lang="en-US" sz="19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3086100"/>
          </a:xfrm>
          <a:prstGeom prst="rect">
            <a:avLst/>
          </a:prstGeom>
        </p:spPr>
      </p:pic>
      <p:sp>
        <p:nvSpPr>
          <p:cNvPr id="3" name="Text 0"/>
          <p:cNvSpPr/>
          <p:nvPr/>
        </p:nvSpPr>
        <p:spPr>
          <a:xfrm>
            <a:off x="864037" y="3832146"/>
            <a:ext cx="10406062" cy="685800"/>
          </a:xfrm>
          <a:prstGeom prst="rect">
            <a:avLst/>
          </a:prstGeom>
          <a:noFill/>
          <a:ln/>
        </p:spPr>
        <p:txBody>
          <a:bodyPr wrap="none" lIns="0" tIns="0" rIns="0" bIns="0" rtlCol="0" anchor="t"/>
          <a:lstStyle/>
          <a:p>
            <a:pPr marL="0" indent="0">
              <a:lnSpc>
                <a:spcPts val="5400"/>
              </a:lnSpc>
              <a:buNone/>
            </a:pPr>
            <a:r>
              <a:rPr lang="en-US" sz="4300" dirty="0">
                <a:solidFill>
                  <a:srgbClr val="C6BFEE"/>
                </a:solidFill>
                <a:latin typeface="Prompt Medium" pitchFamily="34" charset="0"/>
                <a:ea typeface="Prompt Medium" pitchFamily="34" charset="-122"/>
                <a:cs typeface="Prompt Medium" pitchFamily="34" charset="-120"/>
              </a:rPr>
              <a:t>Ensuring Voter Privacy and Anonymity</a:t>
            </a:r>
            <a:endParaRPr lang="en-US" sz="4300" dirty="0"/>
          </a:p>
        </p:txBody>
      </p:sp>
      <p:sp>
        <p:nvSpPr>
          <p:cNvPr id="4" name="Shape 1"/>
          <p:cNvSpPr/>
          <p:nvPr/>
        </p:nvSpPr>
        <p:spPr>
          <a:xfrm>
            <a:off x="864037" y="4888230"/>
            <a:ext cx="4136231" cy="2595324"/>
          </a:xfrm>
          <a:prstGeom prst="roundRect">
            <a:avLst>
              <a:gd name="adj" fmla="val 3995"/>
            </a:avLst>
          </a:prstGeom>
          <a:solidFill>
            <a:srgbClr val="542C49"/>
          </a:solidFill>
          <a:ln w="15240">
            <a:solidFill>
              <a:srgbClr val="6D4562"/>
            </a:solidFill>
            <a:prstDash val="solid"/>
          </a:ln>
        </p:spPr>
      </p:sp>
      <p:sp>
        <p:nvSpPr>
          <p:cNvPr id="5" name="Text 2"/>
          <p:cNvSpPr/>
          <p:nvPr/>
        </p:nvSpPr>
        <p:spPr>
          <a:xfrm>
            <a:off x="1126093" y="5150287"/>
            <a:ext cx="2743200" cy="342900"/>
          </a:xfrm>
          <a:prstGeom prst="rect">
            <a:avLst/>
          </a:prstGeom>
          <a:noFill/>
          <a:ln/>
        </p:spPr>
        <p:txBody>
          <a:bodyPr wrap="none" lIns="0" tIns="0" rIns="0" bIns="0" rtlCol="0" anchor="t"/>
          <a:lstStyle/>
          <a:p>
            <a:pPr marL="0" indent="0">
              <a:lnSpc>
                <a:spcPts val="2700"/>
              </a:lnSpc>
              <a:buNone/>
            </a:pPr>
            <a:r>
              <a:rPr lang="en-US" sz="2150" dirty="0">
                <a:solidFill>
                  <a:srgbClr val="DAD8E9"/>
                </a:solidFill>
                <a:latin typeface="Prompt Medium" pitchFamily="34" charset="0"/>
                <a:ea typeface="Prompt Medium" pitchFamily="34" charset="-122"/>
                <a:cs typeface="Prompt Medium" pitchFamily="34" charset="-120"/>
              </a:rPr>
              <a:t>Voter Anonymity</a:t>
            </a:r>
            <a:endParaRPr lang="en-US" sz="2150" dirty="0"/>
          </a:p>
        </p:txBody>
      </p:sp>
      <p:sp>
        <p:nvSpPr>
          <p:cNvPr id="6" name="Text 3"/>
          <p:cNvSpPr/>
          <p:nvPr/>
        </p:nvSpPr>
        <p:spPr>
          <a:xfrm>
            <a:off x="1126093" y="5641300"/>
            <a:ext cx="3612118" cy="1580198"/>
          </a:xfrm>
          <a:prstGeom prst="rect">
            <a:avLst/>
          </a:prstGeom>
          <a:noFill/>
          <a:ln/>
        </p:spPr>
        <p:txBody>
          <a:bodyPr wrap="square" lIns="0" tIns="0" rIns="0" bIns="0" rtlCol="0" anchor="t"/>
          <a:lstStyle/>
          <a:p>
            <a:pPr marL="0" indent="0">
              <a:lnSpc>
                <a:spcPts val="3100"/>
              </a:lnSpc>
              <a:buNone/>
            </a:pPr>
            <a:r>
              <a:rPr lang="en-US" sz="1900" dirty="0">
                <a:solidFill>
                  <a:srgbClr val="DAD8E9"/>
                </a:solidFill>
                <a:latin typeface="Mukta Light" pitchFamily="34" charset="0"/>
                <a:ea typeface="Mukta Light" pitchFamily="34" charset="-122"/>
                <a:cs typeface="Mukta Light" pitchFamily="34" charset="-120"/>
              </a:rPr>
              <a:t>Blockchain-based voting systems can ensure voter anonymity by using cryptographic techniques to protect individual identities.</a:t>
            </a:r>
            <a:endParaRPr lang="en-US" sz="1900" dirty="0"/>
          </a:p>
        </p:txBody>
      </p:sp>
      <p:sp>
        <p:nvSpPr>
          <p:cNvPr id="7" name="Shape 4"/>
          <p:cNvSpPr/>
          <p:nvPr/>
        </p:nvSpPr>
        <p:spPr>
          <a:xfrm>
            <a:off x="5247084" y="4888230"/>
            <a:ext cx="4136231" cy="2595324"/>
          </a:xfrm>
          <a:prstGeom prst="roundRect">
            <a:avLst>
              <a:gd name="adj" fmla="val 3995"/>
            </a:avLst>
          </a:prstGeom>
          <a:solidFill>
            <a:srgbClr val="542C49"/>
          </a:solidFill>
          <a:ln w="15240">
            <a:solidFill>
              <a:srgbClr val="6D4562"/>
            </a:solidFill>
            <a:prstDash val="solid"/>
          </a:ln>
        </p:spPr>
      </p:sp>
      <p:sp>
        <p:nvSpPr>
          <p:cNvPr id="8" name="Text 5"/>
          <p:cNvSpPr/>
          <p:nvPr/>
        </p:nvSpPr>
        <p:spPr>
          <a:xfrm>
            <a:off x="5509141" y="5150287"/>
            <a:ext cx="2743200" cy="342900"/>
          </a:xfrm>
          <a:prstGeom prst="rect">
            <a:avLst/>
          </a:prstGeom>
          <a:noFill/>
          <a:ln/>
        </p:spPr>
        <p:txBody>
          <a:bodyPr wrap="none" lIns="0" tIns="0" rIns="0" bIns="0" rtlCol="0" anchor="t"/>
          <a:lstStyle/>
          <a:p>
            <a:pPr marL="0" indent="0">
              <a:lnSpc>
                <a:spcPts val="2700"/>
              </a:lnSpc>
              <a:buNone/>
            </a:pPr>
            <a:r>
              <a:rPr lang="en-US" sz="2150" dirty="0">
                <a:solidFill>
                  <a:srgbClr val="DAD8E9"/>
                </a:solidFill>
                <a:latin typeface="Prompt Medium" pitchFamily="34" charset="0"/>
                <a:ea typeface="Prompt Medium" pitchFamily="34" charset="-122"/>
                <a:cs typeface="Prompt Medium" pitchFamily="34" charset="-120"/>
              </a:rPr>
              <a:t>Digital Identity</a:t>
            </a:r>
            <a:endParaRPr lang="en-US" sz="2150" dirty="0"/>
          </a:p>
        </p:txBody>
      </p:sp>
      <p:sp>
        <p:nvSpPr>
          <p:cNvPr id="9" name="Text 6"/>
          <p:cNvSpPr/>
          <p:nvPr/>
        </p:nvSpPr>
        <p:spPr>
          <a:xfrm>
            <a:off x="5509141" y="5641300"/>
            <a:ext cx="3612118" cy="1580198"/>
          </a:xfrm>
          <a:prstGeom prst="rect">
            <a:avLst/>
          </a:prstGeom>
          <a:noFill/>
          <a:ln/>
        </p:spPr>
        <p:txBody>
          <a:bodyPr wrap="square" lIns="0" tIns="0" rIns="0" bIns="0" rtlCol="0" anchor="t"/>
          <a:lstStyle/>
          <a:p>
            <a:pPr marL="0" indent="0">
              <a:lnSpc>
                <a:spcPts val="3100"/>
              </a:lnSpc>
              <a:buNone/>
            </a:pPr>
            <a:r>
              <a:rPr lang="en-US" sz="1900" dirty="0">
                <a:solidFill>
                  <a:srgbClr val="DAD8E9"/>
                </a:solidFill>
                <a:latin typeface="Mukta Light" pitchFamily="34" charset="0"/>
                <a:ea typeface="Mukta Light" pitchFamily="34" charset="-122"/>
                <a:cs typeface="Mukta Light" pitchFamily="34" charset="-120"/>
              </a:rPr>
              <a:t>Voters can be authenticated using digital identities, allowing them to cast their votes without revealing their personal information.</a:t>
            </a:r>
            <a:endParaRPr lang="en-US" sz="1900" dirty="0"/>
          </a:p>
        </p:txBody>
      </p:sp>
      <p:sp>
        <p:nvSpPr>
          <p:cNvPr id="10" name="Shape 7"/>
          <p:cNvSpPr/>
          <p:nvPr/>
        </p:nvSpPr>
        <p:spPr>
          <a:xfrm>
            <a:off x="9630132" y="4888230"/>
            <a:ext cx="4136231" cy="2595324"/>
          </a:xfrm>
          <a:prstGeom prst="roundRect">
            <a:avLst>
              <a:gd name="adj" fmla="val 3995"/>
            </a:avLst>
          </a:prstGeom>
          <a:solidFill>
            <a:srgbClr val="542C49"/>
          </a:solidFill>
          <a:ln w="15240">
            <a:solidFill>
              <a:srgbClr val="6D4562"/>
            </a:solidFill>
            <a:prstDash val="solid"/>
          </a:ln>
        </p:spPr>
      </p:sp>
      <p:sp>
        <p:nvSpPr>
          <p:cNvPr id="11" name="Text 8"/>
          <p:cNvSpPr/>
          <p:nvPr/>
        </p:nvSpPr>
        <p:spPr>
          <a:xfrm>
            <a:off x="9892189" y="5150287"/>
            <a:ext cx="2743200" cy="342900"/>
          </a:xfrm>
          <a:prstGeom prst="rect">
            <a:avLst/>
          </a:prstGeom>
          <a:noFill/>
          <a:ln/>
        </p:spPr>
        <p:txBody>
          <a:bodyPr wrap="none" lIns="0" tIns="0" rIns="0" bIns="0" rtlCol="0" anchor="t"/>
          <a:lstStyle/>
          <a:p>
            <a:pPr marL="0" indent="0">
              <a:lnSpc>
                <a:spcPts val="2700"/>
              </a:lnSpc>
              <a:buNone/>
            </a:pPr>
            <a:r>
              <a:rPr lang="en-US" sz="2150" dirty="0">
                <a:solidFill>
                  <a:srgbClr val="DAD8E9"/>
                </a:solidFill>
                <a:latin typeface="Prompt Medium" pitchFamily="34" charset="0"/>
                <a:ea typeface="Prompt Medium" pitchFamily="34" charset="-122"/>
                <a:cs typeface="Prompt Medium" pitchFamily="34" charset="-120"/>
              </a:rPr>
              <a:t>Secure Transactions</a:t>
            </a:r>
            <a:endParaRPr lang="en-US" sz="2150" dirty="0"/>
          </a:p>
        </p:txBody>
      </p:sp>
      <p:sp>
        <p:nvSpPr>
          <p:cNvPr id="12" name="Text 9"/>
          <p:cNvSpPr/>
          <p:nvPr/>
        </p:nvSpPr>
        <p:spPr>
          <a:xfrm>
            <a:off x="9892189" y="5641300"/>
            <a:ext cx="3612118" cy="1580198"/>
          </a:xfrm>
          <a:prstGeom prst="rect">
            <a:avLst/>
          </a:prstGeom>
          <a:noFill/>
          <a:ln/>
        </p:spPr>
        <p:txBody>
          <a:bodyPr wrap="square" lIns="0" tIns="0" rIns="0" bIns="0" rtlCol="0" anchor="t"/>
          <a:lstStyle/>
          <a:p>
            <a:pPr marL="0" indent="0">
              <a:lnSpc>
                <a:spcPts val="3100"/>
              </a:lnSpc>
              <a:buNone/>
            </a:pPr>
            <a:r>
              <a:rPr lang="en-US" sz="1900" dirty="0">
                <a:solidFill>
                  <a:srgbClr val="DAD8E9"/>
                </a:solidFill>
                <a:latin typeface="Mukta Light" pitchFamily="34" charset="0"/>
                <a:ea typeface="Mukta Light" pitchFamily="34" charset="-122"/>
                <a:cs typeface="Mukta Light" pitchFamily="34" charset="-120"/>
              </a:rPr>
              <a:t>Blockchain technology ensures that each vote is recorded securely and without the possibility of tampering or manipulation.</a:t>
            </a:r>
            <a:endParaRPr lang="en-US" sz="19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669250" y="527566"/>
            <a:ext cx="7805499" cy="1062276"/>
          </a:xfrm>
          <a:prstGeom prst="rect">
            <a:avLst/>
          </a:prstGeom>
          <a:noFill/>
          <a:ln/>
        </p:spPr>
        <p:txBody>
          <a:bodyPr wrap="square" lIns="0" tIns="0" rIns="0" bIns="0" rtlCol="0" anchor="t"/>
          <a:lstStyle/>
          <a:p>
            <a:pPr marL="0" indent="0">
              <a:lnSpc>
                <a:spcPts val="4150"/>
              </a:lnSpc>
              <a:buNone/>
            </a:pPr>
            <a:r>
              <a:rPr lang="en-US" sz="3300" dirty="0">
                <a:solidFill>
                  <a:srgbClr val="C6BFEE"/>
                </a:solidFill>
                <a:latin typeface="Prompt Medium" pitchFamily="34" charset="0"/>
                <a:ea typeface="Prompt Medium" pitchFamily="34" charset="-122"/>
                <a:cs typeface="Prompt Medium" pitchFamily="34" charset="-120"/>
              </a:rPr>
              <a:t>Preventing Voter Fraud and Tampering</a:t>
            </a:r>
            <a:endParaRPr lang="en-US" sz="3300" dirty="0"/>
          </a:p>
        </p:txBody>
      </p:sp>
      <p:pic>
        <p:nvPicPr>
          <p:cNvPr id="4" name="Image 1" descr="preencoded.png"/>
          <p:cNvPicPr>
            <a:picLocks noChangeAspect="1"/>
          </p:cNvPicPr>
          <p:nvPr/>
        </p:nvPicPr>
        <p:blipFill>
          <a:blip r:embed="rId4"/>
          <a:stretch>
            <a:fillRect/>
          </a:stretch>
        </p:blipFill>
        <p:spPr>
          <a:xfrm>
            <a:off x="669250" y="1876663"/>
            <a:ext cx="478036" cy="478036"/>
          </a:xfrm>
          <a:prstGeom prst="rect">
            <a:avLst/>
          </a:prstGeom>
        </p:spPr>
      </p:pic>
      <p:sp>
        <p:nvSpPr>
          <p:cNvPr id="5" name="Text 1"/>
          <p:cNvSpPr/>
          <p:nvPr/>
        </p:nvSpPr>
        <p:spPr>
          <a:xfrm>
            <a:off x="669250" y="2545913"/>
            <a:ext cx="2124789" cy="265628"/>
          </a:xfrm>
          <a:prstGeom prst="rect">
            <a:avLst/>
          </a:prstGeom>
          <a:noFill/>
          <a:ln/>
        </p:spPr>
        <p:txBody>
          <a:bodyPr wrap="none" lIns="0" tIns="0" rIns="0" bIns="0" rtlCol="0" anchor="t"/>
          <a:lstStyle/>
          <a:p>
            <a:pPr marL="0" indent="0" algn="l">
              <a:lnSpc>
                <a:spcPts val="2050"/>
              </a:lnSpc>
              <a:buNone/>
            </a:pPr>
            <a:r>
              <a:rPr lang="en-US" sz="1650" dirty="0">
                <a:solidFill>
                  <a:srgbClr val="DAD8E9"/>
                </a:solidFill>
                <a:latin typeface="Prompt Medium" pitchFamily="34" charset="0"/>
                <a:ea typeface="Prompt Medium" pitchFamily="34" charset="-122"/>
                <a:cs typeface="Prompt Medium" pitchFamily="34" charset="-120"/>
              </a:rPr>
              <a:t>Secure Voting</a:t>
            </a:r>
            <a:endParaRPr lang="en-US" sz="1650" dirty="0"/>
          </a:p>
        </p:txBody>
      </p:sp>
      <p:sp>
        <p:nvSpPr>
          <p:cNvPr id="6" name="Text 2"/>
          <p:cNvSpPr/>
          <p:nvPr/>
        </p:nvSpPr>
        <p:spPr>
          <a:xfrm>
            <a:off x="669250" y="2926199"/>
            <a:ext cx="7805499" cy="611743"/>
          </a:xfrm>
          <a:prstGeom prst="rect">
            <a:avLst/>
          </a:prstGeom>
          <a:noFill/>
          <a:ln/>
        </p:spPr>
        <p:txBody>
          <a:bodyPr wrap="square" lIns="0" tIns="0" rIns="0" bIns="0" rtlCol="0" anchor="t"/>
          <a:lstStyle/>
          <a:p>
            <a:pPr marL="0" indent="0" algn="l">
              <a:lnSpc>
                <a:spcPts val="2400"/>
              </a:lnSpc>
              <a:buNone/>
            </a:pPr>
            <a:r>
              <a:rPr lang="en-US" sz="1500" dirty="0">
                <a:solidFill>
                  <a:srgbClr val="DAD8E9"/>
                </a:solidFill>
                <a:latin typeface="Mukta Light" pitchFamily="34" charset="0"/>
                <a:ea typeface="Mukta Light" pitchFamily="34" charset="-122"/>
                <a:cs typeface="Mukta Light" pitchFamily="34" charset="-120"/>
              </a:rPr>
              <a:t>Blockchain's cryptographic security measures make it virtually impossible to tamper with voting records.</a:t>
            </a:r>
            <a:endParaRPr lang="en-US" sz="1500" dirty="0"/>
          </a:p>
        </p:txBody>
      </p:sp>
      <p:pic>
        <p:nvPicPr>
          <p:cNvPr id="7" name="Image 2" descr="preencoded.png"/>
          <p:cNvPicPr>
            <a:picLocks noChangeAspect="1"/>
          </p:cNvPicPr>
          <p:nvPr/>
        </p:nvPicPr>
        <p:blipFill>
          <a:blip r:embed="rId5"/>
          <a:stretch>
            <a:fillRect/>
          </a:stretch>
        </p:blipFill>
        <p:spPr>
          <a:xfrm>
            <a:off x="669250" y="4111585"/>
            <a:ext cx="478036" cy="478036"/>
          </a:xfrm>
          <a:prstGeom prst="rect">
            <a:avLst/>
          </a:prstGeom>
        </p:spPr>
      </p:pic>
      <p:sp>
        <p:nvSpPr>
          <p:cNvPr id="8" name="Text 3"/>
          <p:cNvSpPr/>
          <p:nvPr/>
        </p:nvSpPr>
        <p:spPr>
          <a:xfrm>
            <a:off x="669250" y="4780836"/>
            <a:ext cx="2124789" cy="265628"/>
          </a:xfrm>
          <a:prstGeom prst="rect">
            <a:avLst/>
          </a:prstGeom>
          <a:noFill/>
          <a:ln/>
        </p:spPr>
        <p:txBody>
          <a:bodyPr wrap="none" lIns="0" tIns="0" rIns="0" bIns="0" rtlCol="0" anchor="t"/>
          <a:lstStyle/>
          <a:p>
            <a:pPr marL="0" indent="0" algn="l">
              <a:lnSpc>
                <a:spcPts val="2050"/>
              </a:lnSpc>
              <a:buNone/>
            </a:pPr>
            <a:r>
              <a:rPr lang="en-US" sz="1650" dirty="0">
                <a:solidFill>
                  <a:srgbClr val="DAD8E9"/>
                </a:solidFill>
                <a:latin typeface="Prompt Medium" pitchFamily="34" charset="0"/>
                <a:ea typeface="Prompt Medium" pitchFamily="34" charset="-122"/>
                <a:cs typeface="Prompt Medium" pitchFamily="34" charset="-120"/>
              </a:rPr>
              <a:t>Verifiable Votes</a:t>
            </a:r>
            <a:endParaRPr lang="en-US" sz="1650" dirty="0"/>
          </a:p>
        </p:txBody>
      </p:sp>
      <p:sp>
        <p:nvSpPr>
          <p:cNvPr id="9" name="Text 4"/>
          <p:cNvSpPr/>
          <p:nvPr/>
        </p:nvSpPr>
        <p:spPr>
          <a:xfrm>
            <a:off x="669250" y="5161121"/>
            <a:ext cx="7805499" cy="305872"/>
          </a:xfrm>
          <a:prstGeom prst="rect">
            <a:avLst/>
          </a:prstGeom>
          <a:noFill/>
          <a:ln/>
        </p:spPr>
        <p:txBody>
          <a:bodyPr wrap="none" lIns="0" tIns="0" rIns="0" bIns="0" rtlCol="0" anchor="t"/>
          <a:lstStyle/>
          <a:p>
            <a:pPr marL="0" indent="0" algn="l">
              <a:lnSpc>
                <a:spcPts val="2400"/>
              </a:lnSpc>
              <a:buNone/>
            </a:pPr>
            <a:r>
              <a:rPr lang="en-US" sz="1500" dirty="0">
                <a:solidFill>
                  <a:srgbClr val="DAD8E9"/>
                </a:solidFill>
                <a:latin typeface="Mukta Light" pitchFamily="34" charset="0"/>
                <a:ea typeface="Mukta Light" pitchFamily="34" charset="-122"/>
                <a:cs typeface="Mukta Light" pitchFamily="34" charset="-120"/>
              </a:rPr>
              <a:t>Voters can verify that their votes have been recorded correctly and have not been altered.</a:t>
            </a:r>
            <a:endParaRPr lang="en-US" sz="1500" dirty="0"/>
          </a:p>
        </p:txBody>
      </p:sp>
      <p:pic>
        <p:nvPicPr>
          <p:cNvPr id="10" name="Image 3" descr="preencoded.png"/>
          <p:cNvPicPr>
            <a:picLocks noChangeAspect="1"/>
          </p:cNvPicPr>
          <p:nvPr/>
        </p:nvPicPr>
        <p:blipFill>
          <a:blip r:embed="rId6"/>
          <a:stretch>
            <a:fillRect/>
          </a:stretch>
        </p:blipFill>
        <p:spPr>
          <a:xfrm>
            <a:off x="669250" y="6040636"/>
            <a:ext cx="478036" cy="478036"/>
          </a:xfrm>
          <a:prstGeom prst="rect">
            <a:avLst/>
          </a:prstGeom>
        </p:spPr>
      </p:pic>
      <p:sp>
        <p:nvSpPr>
          <p:cNvPr id="11" name="Text 5"/>
          <p:cNvSpPr/>
          <p:nvPr/>
        </p:nvSpPr>
        <p:spPr>
          <a:xfrm>
            <a:off x="669250" y="6709886"/>
            <a:ext cx="2124789" cy="265628"/>
          </a:xfrm>
          <a:prstGeom prst="rect">
            <a:avLst/>
          </a:prstGeom>
          <a:noFill/>
          <a:ln/>
        </p:spPr>
        <p:txBody>
          <a:bodyPr wrap="none" lIns="0" tIns="0" rIns="0" bIns="0" rtlCol="0" anchor="t"/>
          <a:lstStyle/>
          <a:p>
            <a:pPr marL="0" indent="0" algn="l">
              <a:lnSpc>
                <a:spcPts val="2050"/>
              </a:lnSpc>
              <a:buNone/>
            </a:pPr>
            <a:r>
              <a:rPr lang="en-US" sz="1650" dirty="0">
                <a:solidFill>
                  <a:srgbClr val="DAD8E9"/>
                </a:solidFill>
                <a:latin typeface="Prompt Medium" pitchFamily="34" charset="0"/>
                <a:ea typeface="Prompt Medium" pitchFamily="34" charset="-122"/>
                <a:cs typeface="Prompt Medium" pitchFamily="34" charset="-120"/>
              </a:rPr>
              <a:t>Tamper-Proof</a:t>
            </a:r>
            <a:endParaRPr lang="en-US" sz="1650" dirty="0"/>
          </a:p>
        </p:txBody>
      </p:sp>
      <p:sp>
        <p:nvSpPr>
          <p:cNvPr id="12" name="Text 6"/>
          <p:cNvSpPr/>
          <p:nvPr/>
        </p:nvSpPr>
        <p:spPr>
          <a:xfrm>
            <a:off x="669250" y="7090172"/>
            <a:ext cx="7805499" cy="611743"/>
          </a:xfrm>
          <a:prstGeom prst="rect">
            <a:avLst/>
          </a:prstGeom>
          <a:noFill/>
          <a:ln/>
        </p:spPr>
        <p:txBody>
          <a:bodyPr wrap="square" lIns="0" tIns="0" rIns="0" bIns="0" rtlCol="0" anchor="t"/>
          <a:lstStyle/>
          <a:p>
            <a:pPr marL="0" indent="0" algn="l">
              <a:lnSpc>
                <a:spcPts val="2400"/>
              </a:lnSpc>
              <a:buNone/>
            </a:pPr>
            <a:r>
              <a:rPr lang="en-US" sz="1500" dirty="0">
                <a:solidFill>
                  <a:srgbClr val="DAD8E9"/>
                </a:solidFill>
                <a:latin typeface="Mukta Light" pitchFamily="34" charset="0"/>
                <a:ea typeface="Mukta Light" pitchFamily="34" charset="-122"/>
                <a:cs typeface="Mukta Light" pitchFamily="34" charset="-120"/>
              </a:rPr>
              <a:t>The distributed nature of the blockchain ensures that the voting system is resistant to tampering or manipulation.</a:t>
            </a:r>
            <a:endParaRPr lang="en-US" sz="15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468880"/>
          </a:xfrm>
          <a:prstGeom prst="rect">
            <a:avLst/>
          </a:prstGeom>
        </p:spPr>
      </p:pic>
      <p:sp>
        <p:nvSpPr>
          <p:cNvPr id="3" name="Text 0"/>
          <p:cNvSpPr/>
          <p:nvPr/>
        </p:nvSpPr>
        <p:spPr>
          <a:xfrm>
            <a:off x="691277" y="3013472"/>
            <a:ext cx="8467963" cy="548521"/>
          </a:xfrm>
          <a:prstGeom prst="rect">
            <a:avLst/>
          </a:prstGeom>
          <a:noFill/>
          <a:ln/>
        </p:spPr>
        <p:txBody>
          <a:bodyPr wrap="none" lIns="0" tIns="0" rIns="0" bIns="0" rtlCol="0" anchor="t"/>
          <a:lstStyle/>
          <a:p>
            <a:pPr marL="0" indent="0">
              <a:lnSpc>
                <a:spcPts val="4300"/>
              </a:lnSpc>
              <a:buNone/>
            </a:pPr>
            <a:r>
              <a:rPr lang="en-US" sz="3450" dirty="0">
                <a:solidFill>
                  <a:srgbClr val="C6BFEE"/>
                </a:solidFill>
                <a:latin typeface="Prompt Medium" pitchFamily="34" charset="0"/>
                <a:ea typeface="Prompt Medium" pitchFamily="34" charset="-122"/>
                <a:cs typeface="Prompt Medium" pitchFamily="34" charset="-120"/>
              </a:rPr>
              <a:t>Decentralized Voting Process Workflow</a:t>
            </a:r>
            <a:endParaRPr lang="en-US" sz="3450" dirty="0"/>
          </a:p>
        </p:txBody>
      </p:sp>
      <p:sp>
        <p:nvSpPr>
          <p:cNvPr id="4" name="Shape 1"/>
          <p:cNvSpPr/>
          <p:nvPr/>
        </p:nvSpPr>
        <p:spPr>
          <a:xfrm>
            <a:off x="691277" y="5771555"/>
            <a:ext cx="13247846" cy="22860"/>
          </a:xfrm>
          <a:prstGeom prst="roundRect">
            <a:avLst>
              <a:gd name="adj" fmla="val 362880"/>
            </a:avLst>
          </a:prstGeom>
          <a:solidFill>
            <a:srgbClr val="6D4562"/>
          </a:solidFill>
          <a:ln/>
        </p:spPr>
      </p:sp>
      <p:sp>
        <p:nvSpPr>
          <p:cNvPr id="5" name="Shape 2"/>
          <p:cNvSpPr/>
          <p:nvPr/>
        </p:nvSpPr>
        <p:spPr>
          <a:xfrm>
            <a:off x="3942398" y="5080278"/>
            <a:ext cx="22860" cy="691277"/>
          </a:xfrm>
          <a:prstGeom prst="roundRect">
            <a:avLst>
              <a:gd name="adj" fmla="val 362880"/>
            </a:avLst>
          </a:prstGeom>
          <a:solidFill>
            <a:srgbClr val="6D4562"/>
          </a:solidFill>
          <a:ln/>
        </p:spPr>
      </p:sp>
      <p:sp>
        <p:nvSpPr>
          <p:cNvPr id="6" name="Shape 3"/>
          <p:cNvSpPr/>
          <p:nvPr/>
        </p:nvSpPr>
        <p:spPr>
          <a:xfrm>
            <a:off x="3731657" y="5549384"/>
            <a:ext cx="444341" cy="444341"/>
          </a:xfrm>
          <a:prstGeom prst="roundRect">
            <a:avLst>
              <a:gd name="adj" fmla="val 18669"/>
            </a:avLst>
          </a:prstGeom>
          <a:solidFill>
            <a:srgbClr val="542C49"/>
          </a:solidFill>
          <a:ln w="7620">
            <a:solidFill>
              <a:srgbClr val="6D4562"/>
            </a:solidFill>
            <a:prstDash val="solid"/>
          </a:ln>
        </p:spPr>
      </p:sp>
      <p:sp>
        <p:nvSpPr>
          <p:cNvPr id="7" name="Text 4"/>
          <p:cNvSpPr/>
          <p:nvPr/>
        </p:nvSpPr>
        <p:spPr>
          <a:xfrm>
            <a:off x="3904536" y="5639872"/>
            <a:ext cx="98465" cy="263366"/>
          </a:xfrm>
          <a:prstGeom prst="rect">
            <a:avLst/>
          </a:prstGeom>
          <a:noFill/>
          <a:ln/>
        </p:spPr>
        <p:txBody>
          <a:bodyPr wrap="none" lIns="0" tIns="0" rIns="0" bIns="0" rtlCol="0" anchor="t"/>
          <a:lstStyle/>
          <a:p>
            <a:pPr marL="0" indent="0" algn="ctr">
              <a:lnSpc>
                <a:spcPts val="2050"/>
              </a:lnSpc>
              <a:buNone/>
            </a:pPr>
            <a:r>
              <a:rPr lang="en-US" sz="2050" dirty="0">
                <a:solidFill>
                  <a:srgbClr val="DAD8E9"/>
                </a:solidFill>
                <a:latin typeface="Prompt Medium" pitchFamily="34" charset="0"/>
                <a:ea typeface="Prompt Medium" pitchFamily="34" charset="-122"/>
                <a:cs typeface="Prompt Medium" pitchFamily="34" charset="-120"/>
              </a:rPr>
              <a:t>1</a:t>
            </a:r>
            <a:endParaRPr lang="en-US" sz="2050" dirty="0"/>
          </a:p>
        </p:txBody>
      </p:sp>
      <p:sp>
        <p:nvSpPr>
          <p:cNvPr id="8" name="Text 5"/>
          <p:cNvSpPr/>
          <p:nvPr/>
        </p:nvSpPr>
        <p:spPr>
          <a:xfrm>
            <a:off x="2856547" y="3858220"/>
            <a:ext cx="2194560" cy="274201"/>
          </a:xfrm>
          <a:prstGeom prst="rect">
            <a:avLst/>
          </a:prstGeom>
          <a:noFill/>
          <a:ln/>
        </p:spPr>
        <p:txBody>
          <a:bodyPr wrap="none" lIns="0" tIns="0" rIns="0" bIns="0" rtlCol="0" anchor="t"/>
          <a:lstStyle/>
          <a:p>
            <a:pPr marL="0" indent="0" algn="ctr">
              <a:lnSpc>
                <a:spcPts val="2150"/>
              </a:lnSpc>
              <a:buNone/>
            </a:pPr>
            <a:r>
              <a:rPr lang="en-US" sz="1700" dirty="0">
                <a:solidFill>
                  <a:srgbClr val="DAD8E9"/>
                </a:solidFill>
                <a:latin typeface="Prompt Medium" pitchFamily="34" charset="0"/>
                <a:ea typeface="Prompt Medium" pitchFamily="34" charset="-122"/>
                <a:cs typeface="Prompt Medium" pitchFamily="34" charset="-120"/>
              </a:rPr>
              <a:t>Voter Registration</a:t>
            </a:r>
            <a:endParaRPr lang="en-US" sz="1700" dirty="0"/>
          </a:p>
        </p:txBody>
      </p:sp>
      <p:sp>
        <p:nvSpPr>
          <p:cNvPr id="9" name="Text 6"/>
          <p:cNvSpPr/>
          <p:nvPr/>
        </p:nvSpPr>
        <p:spPr>
          <a:xfrm>
            <a:off x="888683" y="4250888"/>
            <a:ext cx="6130409" cy="631984"/>
          </a:xfrm>
          <a:prstGeom prst="rect">
            <a:avLst/>
          </a:prstGeom>
          <a:noFill/>
          <a:ln/>
        </p:spPr>
        <p:txBody>
          <a:bodyPr wrap="square" lIns="0" tIns="0" rIns="0" bIns="0" rtlCol="0" anchor="t"/>
          <a:lstStyle/>
          <a:p>
            <a:pPr marL="0" indent="0" algn="ctr">
              <a:lnSpc>
                <a:spcPts val="2450"/>
              </a:lnSpc>
              <a:buNone/>
            </a:pPr>
            <a:r>
              <a:rPr lang="en-US" sz="1550" dirty="0">
                <a:solidFill>
                  <a:srgbClr val="DAD8E9"/>
                </a:solidFill>
                <a:latin typeface="Mukta Light" pitchFamily="34" charset="0"/>
                <a:ea typeface="Mukta Light" pitchFamily="34" charset="-122"/>
                <a:cs typeface="Mukta Light" pitchFamily="34" charset="-120"/>
              </a:rPr>
              <a:t>Voters are registered and authenticated using secure digital identities on the blockchain.</a:t>
            </a:r>
            <a:endParaRPr lang="en-US" sz="1550" dirty="0"/>
          </a:p>
        </p:txBody>
      </p:sp>
      <p:sp>
        <p:nvSpPr>
          <p:cNvPr id="10" name="Shape 7"/>
          <p:cNvSpPr/>
          <p:nvPr/>
        </p:nvSpPr>
        <p:spPr>
          <a:xfrm>
            <a:off x="7303651" y="5771555"/>
            <a:ext cx="22860" cy="691277"/>
          </a:xfrm>
          <a:prstGeom prst="roundRect">
            <a:avLst>
              <a:gd name="adj" fmla="val 362880"/>
            </a:avLst>
          </a:prstGeom>
          <a:solidFill>
            <a:srgbClr val="6D4562"/>
          </a:solidFill>
          <a:ln/>
        </p:spPr>
      </p:sp>
      <p:sp>
        <p:nvSpPr>
          <p:cNvPr id="11" name="Shape 8"/>
          <p:cNvSpPr/>
          <p:nvPr/>
        </p:nvSpPr>
        <p:spPr>
          <a:xfrm>
            <a:off x="7092910" y="5549384"/>
            <a:ext cx="444341" cy="444341"/>
          </a:xfrm>
          <a:prstGeom prst="roundRect">
            <a:avLst>
              <a:gd name="adj" fmla="val 18669"/>
            </a:avLst>
          </a:prstGeom>
          <a:solidFill>
            <a:srgbClr val="542C49"/>
          </a:solidFill>
          <a:ln w="7620">
            <a:solidFill>
              <a:srgbClr val="6D4562"/>
            </a:solidFill>
            <a:prstDash val="solid"/>
          </a:ln>
        </p:spPr>
      </p:sp>
      <p:sp>
        <p:nvSpPr>
          <p:cNvPr id="12" name="Text 9"/>
          <p:cNvSpPr/>
          <p:nvPr/>
        </p:nvSpPr>
        <p:spPr>
          <a:xfrm>
            <a:off x="7238048" y="5639872"/>
            <a:ext cx="154067" cy="263366"/>
          </a:xfrm>
          <a:prstGeom prst="rect">
            <a:avLst/>
          </a:prstGeom>
          <a:noFill/>
          <a:ln/>
        </p:spPr>
        <p:txBody>
          <a:bodyPr wrap="none" lIns="0" tIns="0" rIns="0" bIns="0" rtlCol="0" anchor="t"/>
          <a:lstStyle/>
          <a:p>
            <a:pPr marL="0" indent="0" algn="ctr">
              <a:lnSpc>
                <a:spcPts val="2050"/>
              </a:lnSpc>
              <a:buNone/>
            </a:pPr>
            <a:r>
              <a:rPr lang="en-US" sz="2050" dirty="0">
                <a:solidFill>
                  <a:srgbClr val="DAD8E9"/>
                </a:solidFill>
                <a:latin typeface="Prompt Medium" pitchFamily="34" charset="0"/>
                <a:ea typeface="Prompt Medium" pitchFamily="34" charset="-122"/>
                <a:cs typeface="Prompt Medium" pitchFamily="34" charset="-120"/>
              </a:rPr>
              <a:t>2</a:t>
            </a:r>
            <a:endParaRPr lang="en-US" sz="2050" dirty="0"/>
          </a:p>
        </p:txBody>
      </p:sp>
      <p:sp>
        <p:nvSpPr>
          <p:cNvPr id="13" name="Text 10"/>
          <p:cNvSpPr/>
          <p:nvPr/>
        </p:nvSpPr>
        <p:spPr>
          <a:xfrm>
            <a:off x="6217801" y="6660237"/>
            <a:ext cx="2194560" cy="274201"/>
          </a:xfrm>
          <a:prstGeom prst="rect">
            <a:avLst/>
          </a:prstGeom>
          <a:noFill/>
          <a:ln/>
        </p:spPr>
        <p:txBody>
          <a:bodyPr wrap="none" lIns="0" tIns="0" rIns="0" bIns="0" rtlCol="0" anchor="t"/>
          <a:lstStyle/>
          <a:p>
            <a:pPr marL="0" indent="0" algn="ctr">
              <a:lnSpc>
                <a:spcPts val="2150"/>
              </a:lnSpc>
              <a:buNone/>
            </a:pPr>
            <a:r>
              <a:rPr lang="en-US" sz="1700" dirty="0">
                <a:solidFill>
                  <a:srgbClr val="DAD8E9"/>
                </a:solidFill>
                <a:latin typeface="Prompt Medium" pitchFamily="34" charset="0"/>
                <a:ea typeface="Prompt Medium" pitchFamily="34" charset="-122"/>
                <a:cs typeface="Prompt Medium" pitchFamily="34" charset="-120"/>
              </a:rPr>
              <a:t>Vote Casting</a:t>
            </a:r>
            <a:endParaRPr lang="en-US" sz="1700" dirty="0"/>
          </a:p>
        </p:txBody>
      </p:sp>
      <p:sp>
        <p:nvSpPr>
          <p:cNvPr id="14" name="Text 11"/>
          <p:cNvSpPr/>
          <p:nvPr/>
        </p:nvSpPr>
        <p:spPr>
          <a:xfrm>
            <a:off x="4249936" y="7052905"/>
            <a:ext cx="6130409" cy="631984"/>
          </a:xfrm>
          <a:prstGeom prst="rect">
            <a:avLst/>
          </a:prstGeom>
          <a:noFill/>
          <a:ln/>
        </p:spPr>
        <p:txBody>
          <a:bodyPr wrap="square" lIns="0" tIns="0" rIns="0" bIns="0" rtlCol="0" anchor="t"/>
          <a:lstStyle/>
          <a:p>
            <a:pPr marL="0" indent="0" algn="ctr">
              <a:lnSpc>
                <a:spcPts val="2450"/>
              </a:lnSpc>
              <a:buNone/>
            </a:pPr>
            <a:r>
              <a:rPr lang="en-US" sz="1550" dirty="0">
                <a:solidFill>
                  <a:srgbClr val="DAD8E9"/>
                </a:solidFill>
                <a:latin typeface="Mukta Light" pitchFamily="34" charset="0"/>
                <a:ea typeface="Mukta Light" pitchFamily="34" charset="-122"/>
                <a:cs typeface="Mukta Light" pitchFamily="34" charset="-120"/>
              </a:rPr>
              <a:t>Voters cast their ballots, which are recorded on the blockchain as encrypted, tamper-proof transactions.</a:t>
            </a:r>
            <a:endParaRPr lang="en-US" sz="1550" dirty="0"/>
          </a:p>
        </p:txBody>
      </p:sp>
      <p:sp>
        <p:nvSpPr>
          <p:cNvPr id="15" name="Shape 12"/>
          <p:cNvSpPr/>
          <p:nvPr/>
        </p:nvSpPr>
        <p:spPr>
          <a:xfrm>
            <a:off x="10665023" y="5080278"/>
            <a:ext cx="22860" cy="691277"/>
          </a:xfrm>
          <a:prstGeom prst="roundRect">
            <a:avLst>
              <a:gd name="adj" fmla="val 362880"/>
            </a:avLst>
          </a:prstGeom>
          <a:solidFill>
            <a:srgbClr val="6D4562"/>
          </a:solidFill>
          <a:ln/>
        </p:spPr>
      </p:sp>
      <p:sp>
        <p:nvSpPr>
          <p:cNvPr id="16" name="Shape 13"/>
          <p:cNvSpPr/>
          <p:nvPr/>
        </p:nvSpPr>
        <p:spPr>
          <a:xfrm>
            <a:off x="10454283" y="5549384"/>
            <a:ext cx="444341" cy="444341"/>
          </a:xfrm>
          <a:prstGeom prst="roundRect">
            <a:avLst>
              <a:gd name="adj" fmla="val 18669"/>
            </a:avLst>
          </a:prstGeom>
          <a:solidFill>
            <a:srgbClr val="542C49"/>
          </a:solidFill>
          <a:ln w="7620">
            <a:solidFill>
              <a:srgbClr val="6D4562"/>
            </a:solidFill>
            <a:prstDash val="solid"/>
          </a:ln>
        </p:spPr>
      </p:sp>
      <p:sp>
        <p:nvSpPr>
          <p:cNvPr id="17" name="Text 14"/>
          <p:cNvSpPr/>
          <p:nvPr/>
        </p:nvSpPr>
        <p:spPr>
          <a:xfrm>
            <a:off x="10600015" y="5639872"/>
            <a:ext cx="152757" cy="263366"/>
          </a:xfrm>
          <a:prstGeom prst="rect">
            <a:avLst/>
          </a:prstGeom>
          <a:noFill/>
          <a:ln/>
        </p:spPr>
        <p:txBody>
          <a:bodyPr wrap="none" lIns="0" tIns="0" rIns="0" bIns="0" rtlCol="0" anchor="t"/>
          <a:lstStyle/>
          <a:p>
            <a:pPr marL="0" indent="0" algn="ctr">
              <a:lnSpc>
                <a:spcPts val="2050"/>
              </a:lnSpc>
              <a:buNone/>
            </a:pPr>
            <a:r>
              <a:rPr lang="en-US" sz="2050" dirty="0">
                <a:solidFill>
                  <a:srgbClr val="DAD8E9"/>
                </a:solidFill>
                <a:latin typeface="Prompt Medium" pitchFamily="34" charset="0"/>
                <a:ea typeface="Prompt Medium" pitchFamily="34" charset="-122"/>
                <a:cs typeface="Prompt Medium" pitchFamily="34" charset="-120"/>
              </a:rPr>
              <a:t>3</a:t>
            </a:r>
            <a:endParaRPr lang="en-US" sz="2050" dirty="0"/>
          </a:p>
        </p:txBody>
      </p:sp>
      <p:sp>
        <p:nvSpPr>
          <p:cNvPr id="18" name="Text 15"/>
          <p:cNvSpPr/>
          <p:nvPr/>
        </p:nvSpPr>
        <p:spPr>
          <a:xfrm>
            <a:off x="9579173" y="3858220"/>
            <a:ext cx="2194560" cy="274201"/>
          </a:xfrm>
          <a:prstGeom prst="rect">
            <a:avLst/>
          </a:prstGeom>
          <a:noFill/>
          <a:ln/>
        </p:spPr>
        <p:txBody>
          <a:bodyPr wrap="none" lIns="0" tIns="0" rIns="0" bIns="0" rtlCol="0" anchor="t"/>
          <a:lstStyle/>
          <a:p>
            <a:pPr marL="0" indent="0" algn="ctr">
              <a:lnSpc>
                <a:spcPts val="2150"/>
              </a:lnSpc>
              <a:buNone/>
            </a:pPr>
            <a:r>
              <a:rPr lang="en-US" sz="1700" dirty="0">
                <a:solidFill>
                  <a:srgbClr val="DAD8E9"/>
                </a:solidFill>
                <a:latin typeface="Prompt Medium" pitchFamily="34" charset="0"/>
                <a:ea typeface="Prompt Medium" pitchFamily="34" charset="-122"/>
                <a:cs typeface="Prompt Medium" pitchFamily="34" charset="-120"/>
              </a:rPr>
              <a:t>Vote Tallying</a:t>
            </a:r>
            <a:endParaRPr lang="en-US" sz="1700" dirty="0"/>
          </a:p>
        </p:txBody>
      </p:sp>
      <p:sp>
        <p:nvSpPr>
          <p:cNvPr id="19" name="Text 16"/>
          <p:cNvSpPr/>
          <p:nvPr/>
        </p:nvSpPr>
        <p:spPr>
          <a:xfrm>
            <a:off x="7611308" y="4250888"/>
            <a:ext cx="6130409" cy="631984"/>
          </a:xfrm>
          <a:prstGeom prst="rect">
            <a:avLst/>
          </a:prstGeom>
          <a:noFill/>
          <a:ln/>
        </p:spPr>
        <p:txBody>
          <a:bodyPr wrap="square" lIns="0" tIns="0" rIns="0" bIns="0" rtlCol="0" anchor="t"/>
          <a:lstStyle/>
          <a:p>
            <a:pPr marL="0" indent="0" algn="ctr">
              <a:lnSpc>
                <a:spcPts val="2450"/>
              </a:lnSpc>
              <a:buNone/>
            </a:pPr>
            <a:r>
              <a:rPr lang="en-US" sz="1550" dirty="0">
                <a:solidFill>
                  <a:srgbClr val="DAD8E9"/>
                </a:solidFill>
                <a:latin typeface="Mukta Light" pitchFamily="34" charset="0"/>
                <a:ea typeface="Mukta Light" pitchFamily="34" charset="-122"/>
                <a:cs typeface="Mukta Light" pitchFamily="34" charset="-120"/>
              </a:rPr>
              <a:t>The votes are tallied securely and transparently on the distributed ledger, ensuring the integrity of the results.</a:t>
            </a:r>
            <a:endParaRPr lang="en-US" sz="15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33529"/>
          </a:xfrm>
          <a:prstGeom prst="rect">
            <a:avLst/>
          </a:prstGeom>
        </p:spPr>
      </p:pic>
      <p:sp>
        <p:nvSpPr>
          <p:cNvPr id="3" name="Text 0"/>
          <p:cNvSpPr/>
          <p:nvPr/>
        </p:nvSpPr>
        <p:spPr>
          <a:xfrm>
            <a:off x="6274713" y="619363"/>
            <a:ext cx="7567374" cy="1251347"/>
          </a:xfrm>
          <a:prstGeom prst="rect">
            <a:avLst/>
          </a:prstGeom>
          <a:noFill/>
          <a:ln/>
        </p:spPr>
        <p:txBody>
          <a:bodyPr wrap="square" lIns="0" tIns="0" rIns="0" bIns="0" rtlCol="0" anchor="t"/>
          <a:lstStyle/>
          <a:p>
            <a:pPr marL="0" indent="0">
              <a:lnSpc>
                <a:spcPts val="4900"/>
              </a:lnSpc>
              <a:buNone/>
            </a:pPr>
            <a:r>
              <a:rPr lang="en-US" sz="3900" dirty="0">
                <a:solidFill>
                  <a:srgbClr val="C6BFEE"/>
                </a:solidFill>
                <a:latin typeface="Prompt Medium" pitchFamily="34" charset="0"/>
                <a:ea typeface="Prompt Medium" pitchFamily="34" charset="-122"/>
                <a:cs typeface="Prompt Medium" pitchFamily="34" charset="-120"/>
              </a:rPr>
              <a:t>Scalability and Reliability of the System</a:t>
            </a:r>
            <a:endParaRPr lang="en-US" sz="3900" dirty="0"/>
          </a:p>
        </p:txBody>
      </p:sp>
      <p:pic>
        <p:nvPicPr>
          <p:cNvPr id="4" name="Image 1" descr="preencoded.png"/>
          <p:cNvPicPr>
            <a:picLocks noChangeAspect="1"/>
          </p:cNvPicPr>
          <p:nvPr/>
        </p:nvPicPr>
        <p:blipFill>
          <a:blip r:embed="rId4"/>
          <a:stretch>
            <a:fillRect/>
          </a:stretch>
        </p:blipFill>
        <p:spPr>
          <a:xfrm>
            <a:off x="6274713" y="2208490"/>
            <a:ext cx="1126093" cy="1801892"/>
          </a:xfrm>
          <a:prstGeom prst="rect">
            <a:avLst/>
          </a:prstGeom>
        </p:spPr>
      </p:pic>
      <p:sp>
        <p:nvSpPr>
          <p:cNvPr id="5" name="Text 1"/>
          <p:cNvSpPr/>
          <p:nvPr/>
        </p:nvSpPr>
        <p:spPr>
          <a:xfrm>
            <a:off x="7738586" y="2433638"/>
            <a:ext cx="2622590" cy="312777"/>
          </a:xfrm>
          <a:prstGeom prst="rect">
            <a:avLst/>
          </a:prstGeom>
          <a:noFill/>
          <a:ln/>
        </p:spPr>
        <p:txBody>
          <a:bodyPr wrap="none" lIns="0" tIns="0" rIns="0" bIns="0" rtlCol="0" anchor="t"/>
          <a:lstStyle/>
          <a:p>
            <a:pPr marL="0" indent="0" algn="l">
              <a:lnSpc>
                <a:spcPts val="2450"/>
              </a:lnSpc>
              <a:buNone/>
            </a:pPr>
            <a:r>
              <a:rPr lang="en-US" sz="1950" dirty="0">
                <a:solidFill>
                  <a:srgbClr val="DAD8E9"/>
                </a:solidFill>
                <a:latin typeface="Prompt Medium" pitchFamily="34" charset="0"/>
                <a:ea typeface="Prompt Medium" pitchFamily="34" charset="-122"/>
                <a:cs typeface="Prompt Medium" pitchFamily="34" charset="-120"/>
              </a:rPr>
              <a:t>Scalable Architecture</a:t>
            </a:r>
            <a:endParaRPr lang="en-US" sz="1950" dirty="0"/>
          </a:p>
        </p:txBody>
      </p:sp>
      <p:sp>
        <p:nvSpPr>
          <p:cNvPr id="6" name="Text 2"/>
          <p:cNvSpPr/>
          <p:nvPr/>
        </p:nvSpPr>
        <p:spPr>
          <a:xfrm>
            <a:off x="7738586" y="2881551"/>
            <a:ext cx="6103501" cy="720804"/>
          </a:xfrm>
          <a:prstGeom prst="rect">
            <a:avLst/>
          </a:prstGeom>
          <a:noFill/>
          <a:ln/>
        </p:spPr>
        <p:txBody>
          <a:bodyPr wrap="square" lIns="0" tIns="0" rIns="0" bIns="0" rtlCol="0" anchor="t"/>
          <a:lstStyle/>
          <a:p>
            <a:pPr marL="0" indent="0" algn="l">
              <a:lnSpc>
                <a:spcPts val="2800"/>
              </a:lnSpc>
              <a:buNone/>
            </a:pPr>
            <a:r>
              <a:rPr lang="en-US" sz="1750" dirty="0">
                <a:solidFill>
                  <a:srgbClr val="DAD8E9"/>
                </a:solidFill>
                <a:latin typeface="Mukta Light" pitchFamily="34" charset="0"/>
                <a:ea typeface="Mukta Light" pitchFamily="34" charset="-122"/>
                <a:cs typeface="Mukta Light" pitchFamily="34" charset="-120"/>
              </a:rPr>
              <a:t>The decentralized nature of the blockchain allows the voting system to scale to handle large volumes of voters.</a:t>
            </a:r>
            <a:endParaRPr lang="en-US" sz="1750" dirty="0"/>
          </a:p>
        </p:txBody>
      </p:sp>
      <p:pic>
        <p:nvPicPr>
          <p:cNvPr id="7" name="Image 2" descr="preencoded.png"/>
          <p:cNvPicPr>
            <a:picLocks noChangeAspect="1"/>
          </p:cNvPicPr>
          <p:nvPr/>
        </p:nvPicPr>
        <p:blipFill>
          <a:blip r:embed="rId5"/>
          <a:stretch>
            <a:fillRect/>
          </a:stretch>
        </p:blipFill>
        <p:spPr>
          <a:xfrm>
            <a:off x="6274713" y="4010382"/>
            <a:ext cx="1126093" cy="1801892"/>
          </a:xfrm>
          <a:prstGeom prst="rect">
            <a:avLst/>
          </a:prstGeom>
        </p:spPr>
      </p:pic>
      <p:sp>
        <p:nvSpPr>
          <p:cNvPr id="8" name="Text 3"/>
          <p:cNvSpPr/>
          <p:nvPr/>
        </p:nvSpPr>
        <p:spPr>
          <a:xfrm>
            <a:off x="7738586" y="4235529"/>
            <a:ext cx="2502575" cy="312777"/>
          </a:xfrm>
          <a:prstGeom prst="rect">
            <a:avLst/>
          </a:prstGeom>
          <a:noFill/>
          <a:ln/>
        </p:spPr>
        <p:txBody>
          <a:bodyPr wrap="none" lIns="0" tIns="0" rIns="0" bIns="0" rtlCol="0" anchor="t"/>
          <a:lstStyle/>
          <a:p>
            <a:pPr marL="0" indent="0" algn="l">
              <a:lnSpc>
                <a:spcPts val="2450"/>
              </a:lnSpc>
              <a:buNone/>
            </a:pPr>
            <a:r>
              <a:rPr lang="en-US" sz="1950" dirty="0">
                <a:solidFill>
                  <a:srgbClr val="DAD8E9"/>
                </a:solidFill>
                <a:latin typeface="Prompt Medium" pitchFamily="34" charset="0"/>
                <a:ea typeface="Prompt Medium" pitchFamily="34" charset="-122"/>
                <a:cs typeface="Prompt Medium" pitchFamily="34" charset="-120"/>
              </a:rPr>
              <a:t>High Availability</a:t>
            </a:r>
            <a:endParaRPr lang="en-US" sz="1950" dirty="0"/>
          </a:p>
        </p:txBody>
      </p:sp>
      <p:sp>
        <p:nvSpPr>
          <p:cNvPr id="9" name="Text 4"/>
          <p:cNvSpPr/>
          <p:nvPr/>
        </p:nvSpPr>
        <p:spPr>
          <a:xfrm>
            <a:off x="7738586" y="4683443"/>
            <a:ext cx="6103501" cy="720804"/>
          </a:xfrm>
          <a:prstGeom prst="rect">
            <a:avLst/>
          </a:prstGeom>
          <a:noFill/>
          <a:ln/>
        </p:spPr>
        <p:txBody>
          <a:bodyPr wrap="square" lIns="0" tIns="0" rIns="0" bIns="0" rtlCol="0" anchor="t"/>
          <a:lstStyle/>
          <a:p>
            <a:pPr marL="0" indent="0" algn="l">
              <a:lnSpc>
                <a:spcPts val="2800"/>
              </a:lnSpc>
              <a:buNone/>
            </a:pPr>
            <a:r>
              <a:rPr lang="en-US" sz="1750" dirty="0">
                <a:solidFill>
                  <a:srgbClr val="DAD8E9"/>
                </a:solidFill>
                <a:latin typeface="Mukta Light" pitchFamily="34" charset="0"/>
                <a:ea typeface="Mukta Light" pitchFamily="34" charset="-122"/>
                <a:cs typeface="Mukta Light" pitchFamily="34" charset="-120"/>
              </a:rPr>
              <a:t>The distributed network of nodes ensures the voting system remains operational even in the event of individual failures.</a:t>
            </a:r>
            <a:endParaRPr lang="en-US" sz="1750" dirty="0"/>
          </a:p>
        </p:txBody>
      </p:sp>
      <p:pic>
        <p:nvPicPr>
          <p:cNvPr id="10" name="Image 3" descr="preencoded.png"/>
          <p:cNvPicPr>
            <a:picLocks noChangeAspect="1"/>
          </p:cNvPicPr>
          <p:nvPr/>
        </p:nvPicPr>
        <p:blipFill>
          <a:blip r:embed="rId6"/>
          <a:stretch>
            <a:fillRect/>
          </a:stretch>
        </p:blipFill>
        <p:spPr>
          <a:xfrm>
            <a:off x="6274713" y="5812274"/>
            <a:ext cx="1126093" cy="1801892"/>
          </a:xfrm>
          <a:prstGeom prst="rect">
            <a:avLst/>
          </a:prstGeom>
        </p:spPr>
      </p:pic>
      <p:sp>
        <p:nvSpPr>
          <p:cNvPr id="11" name="Text 5"/>
          <p:cNvSpPr/>
          <p:nvPr/>
        </p:nvSpPr>
        <p:spPr>
          <a:xfrm>
            <a:off x="7738586" y="6037421"/>
            <a:ext cx="2502575" cy="312777"/>
          </a:xfrm>
          <a:prstGeom prst="rect">
            <a:avLst/>
          </a:prstGeom>
          <a:noFill/>
          <a:ln/>
        </p:spPr>
        <p:txBody>
          <a:bodyPr wrap="none" lIns="0" tIns="0" rIns="0" bIns="0" rtlCol="0" anchor="t"/>
          <a:lstStyle/>
          <a:p>
            <a:pPr marL="0" indent="0" algn="l">
              <a:lnSpc>
                <a:spcPts val="2450"/>
              </a:lnSpc>
              <a:buNone/>
            </a:pPr>
            <a:r>
              <a:rPr lang="en-US" sz="1950" dirty="0">
                <a:solidFill>
                  <a:srgbClr val="DAD8E9"/>
                </a:solidFill>
                <a:latin typeface="Prompt Medium" pitchFamily="34" charset="0"/>
                <a:ea typeface="Prompt Medium" pitchFamily="34" charset="-122"/>
                <a:cs typeface="Prompt Medium" pitchFamily="34" charset="-120"/>
              </a:rPr>
              <a:t>Fault Tolerance</a:t>
            </a:r>
            <a:endParaRPr lang="en-US" sz="1950" dirty="0"/>
          </a:p>
        </p:txBody>
      </p:sp>
      <p:sp>
        <p:nvSpPr>
          <p:cNvPr id="12" name="Text 6"/>
          <p:cNvSpPr/>
          <p:nvPr/>
        </p:nvSpPr>
        <p:spPr>
          <a:xfrm>
            <a:off x="7738586" y="6485334"/>
            <a:ext cx="6103501" cy="720804"/>
          </a:xfrm>
          <a:prstGeom prst="rect">
            <a:avLst/>
          </a:prstGeom>
          <a:noFill/>
          <a:ln/>
        </p:spPr>
        <p:txBody>
          <a:bodyPr wrap="square" lIns="0" tIns="0" rIns="0" bIns="0" rtlCol="0" anchor="t"/>
          <a:lstStyle/>
          <a:p>
            <a:pPr marL="0" indent="0" algn="l">
              <a:lnSpc>
                <a:spcPts val="2800"/>
              </a:lnSpc>
              <a:buNone/>
            </a:pPr>
            <a:r>
              <a:rPr lang="en-US" sz="1750" dirty="0">
                <a:solidFill>
                  <a:srgbClr val="DAD8E9"/>
                </a:solidFill>
                <a:latin typeface="Mukta Light" pitchFamily="34" charset="0"/>
                <a:ea typeface="Mukta Light" pitchFamily="34" charset="-122"/>
                <a:cs typeface="Mukta Light" pitchFamily="34" charset="-120"/>
              </a:rPr>
              <a:t>The blockchain's consensus mechanisms and redundancy provide a reliable and fault-tolerant voting infrastructure.</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50437" y="2256234"/>
            <a:ext cx="7415927" cy="1371600"/>
          </a:xfrm>
          <a:prstGeom prst="rect">
            <a:avLst/>
          </a:prstGeom>
          <a:noFill/>
          <a:ln/>
        </p:spPr>
        <p:txBody>
          <a:bodyPr wrap="square" lIns="0" tIns="0" rIns="0" bIns="0" rtlCol="0" anchor="t"/>
          <a:lstStyle/>
          <a:p>
            <a:pPr marL="0" indent="0">
              <a:lnSpc>
                <a:spcPts val="5400"/>
              </a:lnSpc>
              <a:buNone/>
            </a:pPr>
            <a:r>
              <a:rPr lang="en-US" sz="4300" dirty="0">
                <a:solidFill>
                  <a:srgbClr val="C6BFEE"/>
                </a:solidFill>
                <a:latin typeface="Prompt Medium" pitchFamily="34" charset="0"/>
                <a:ea typeface="Prompt Medium" pitchFamily="34" charset="-122"/>
                <a:cs typeface="Prompt Medium" pitchFamily="34" charset="-120"/>
              </a:rPr>
              <a:t>Conclusion and Future Developments</a:t>
            </a:r>
            <a:endParaRPr lang="en-US" sz="4300" dirty="0"/>
          </a:p>
        </p:txBody>
      </p:sp>
      <p:sp>
        <p:nvSpPr>
          <p:cNvPr id="4" name="Text 1"/>
          <p:cNvSpPr/>
          <p:nvPr/>
        </p:nvSpPr>
        <p:spPr>
          <a:xfrm>
            <a:off x="6350437" y="3998119"/>
            <a:ext cx="7415927" cy="1975247"/>
          </a:xfrm>
          <a:prstGeom prst="rect">
            <a:avLst/>
          </a:prstGeom>
          <a:noFill/>
          <a:ln/>
        </p:spPr>
        <p:txBody>
          <a:bodyPr wrap="square" lIns="0" tIns="0" rIns="0" bIns="0" rtlCol="0" anchor="t"/>
          <a:lstStyle/>
          <a:p>
            <a:pPr marL="0" indent="0">
              <a:lnSpc>
                <a:spcPts val="3100"/>
              </a:lnSpc>
              <a:buNone/>
            </a:pPr>
            <a:r>
              <a:rPr lang="en-US" sz="1900" dirty="0">
                <a:solidFill>
                  <a:srgbClr val="DAD8E9"/>
                </a:solidFill>
                <a:latin typeface="Mukta Light" pitchFamily="34" charset="0"/>
                <a:ea typeface="Mukta Light" pitchFamily="34" charset="-122"/>
                <a:cs typeface="Mukta Light" pitchFamily="34" charset="-120"/>
              </a:rPr>
              <a:t>Blockchain-based e-voting systems offer a promising solution for secure and transparent elections, with the potential to enhance voter trust and participation in the democratic process. As the technology continues to evolve, future developments may further strengthen the security and scalability of these systems.</a:t>
            </a:r>
            <a:endParaRPr lang="en-US" sz="19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473</Words>
  <Application>Microsoft Office PowerPoint</Application>
  <PresentationFormat>Custom</PresentationFormat>
  <Paragraphs>60</Paragraphs>
  <Slides>8</Slides>
  <Notes>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vt:i4>
      </vt:variant>
    </vt:vector>
  </HeadingPairs>
  <TitlesOfParts>
    <vt:vector size="12" baseType="lpstr">
      <vt:lpstr>Arial</vt:lpstr>
      <vt:lpstr>Prompt Medium</vt:lpstr>
      <vt:lpstr>Mukta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Pranjal Londhe</cp:lastModifiedBy>
  <cp:revision>1</cp:revision>
  <dcterms:created xsi:type="dcterms:W3CDTF">2024-10-17T04:15:49Z</dcterms:created>
  <dcterms:modified xsi:type="dcterms:W3CDTF">2024-10-17T06:54:57Z</dcterms:modified>
</cp:coreProperties>
</file>